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2"/>
  </p:notesMasterIdLst>
  <p:sldIdLst>
    <p:sldId id="256" r:id="rId2"/>
    <p:sldId id="266" r:id="rId3"/>
    <p:sldId id="267" r:id="rId4"/>
    <p:sldId id="272" r:id="rId5"/>
    <p:sldId id="273" r:id="rId6"/>
    <p:sldId id="260" r:id="rId7"/>
    <p:sldId id="282" r:id="rId8"/>
    <p:sldId id="283" r:id="rId9"/>
    <p:sldId id="284" r:id="rId10"/>
    <p:sldId id="285" r:id="rId11"/>
    <p:sldId id="286" r:id="rId12"/>
    <p:sldId id="279" r:id="rId13"/>
    <p:sldId id="270" r:id="rId14"/>
    <p:sldId id="274" r:id="rId15"/>
    <p:sldId id="281" r:id="rId16"/>
    <p:sldId id="268" r:id="rId17"/>
    <p:sldId id="269" r:id="rId18"/>
    <p:sldId id="271" r:id="rId19"/>
    <p:sldId id="257" r:id="rId20"/>
    <p:sldId id="288" r:id="rId21"/>
    <p:sldId id="289" r:id="rId22"/>
    <p:sldId id="278" r:id="rId23"/>
    <p:sldId id="287" r:id="rId24"/>
    <p:sldId id="290" r:id="rId25"/>
    <p:sldId id="291" r:id="rId26"/>
    <p:sldId id="261" r:id="rId27"/>
    <p:sldId id="276" r:id="rId28"/>
    <p:sldId id="292" r:id="rId29"/>
    <p:sldId id="293" r:id="rId30"/>
    <p:sldId id="294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9EDEF"/>
    <a:srgbClr val="A3B3BD"/>
    <a:srgbClr val="D1D9DE"/>
    <a:srgbClr val="A2A6A8"/>
    <a:srgbClr val="BC8282"/>
    <a:srgbClr val="E4CC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57" autoAdjust="0"/>
  </p:normalViewPr>
  <p:slideViewPr>
    <p:cSldViewPr snapToGrid="0">
      <p:cViewPr varScale="1">
        <p:scale>
          <a:sx n="110" d="100"/>
          <a:sy n="110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2T15:48:20.416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10-22T15:48:20.935"/>
    </inkml:context>
    <inkml:brush xml:id="br0">
      <inkml:brushProperty name="width" value="0.05" units="cm"/>
      <inkml:brushProperty name="height" value="0.05" units="cm"/>
      <inkml:brushProperty name="color" value="#E71224"/>
      <inkml:brushProperty name="ignorePressure" value="1"/>
    </inkml:brush>
  </inkml:definitions>
  <inkml:trace contextRef="#ctx0" brushRef="#br0">0 0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DA547-063B-714C-A3C7-899A0ACCF271}" type="datetimeFigureOut">
              <a:rPr lang="en-US"/>
              <a:t>10/22/2020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4F90BD-5DFA-4445-A6EE-6AFB5AF9A4AA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11543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https://en.wikipedia.org/wiki/List_of_research_universities_in_the_United_States</a:t>
            </a:r>
          </a:p>
          <a:p>
            <a:r>
              <a:rPr lang="en-US" dirty="0"/>
              <a:t>https://library.comsats.edu.pk/Files/Impact_Fator-wise_Top100Sciene_Journals.pdf</a:t>
            </a:r>
          </a:p>
          <a:p>
            <a:endParaRPr lang="en-US" dirty="0"/>
          </a:p>
          <a:p>
            <a:r>
              <a:rPr lang="en-US" dirty="0"/>
              <a:t>Images:</a:t>
            </a:r>
          </a:p>
          <a:p>
            <a:r>
              <a:rPr lang="en-US" dirty="0"/>
              <a:t>https://logotyp.us/logo/new-england-journal-of-medicine/</a:t>
            </a:r>
          </a:p>
          <a:p>
            <a:r>
              <a:rPr lang="en-US" dirty="0"/>
              <a:t>https://twitter.com/nature/status/1111235243267239936</a:t>
            </a:r>
          </a:p>
          <a:p>
            <a:r>
              <a:rPr lang="en-US" dirty="0"/>
              <a:t>https://www.sciencemag.org/</a:t>
            </a:r>
          </a:p>
          <a:p>
            <a:r>
              <a:rPr lang="en-US" dirty="0"/>
              <a:t>https://pubs.acs.org/journal/chreay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F90BD-5DFA-4445-A6EE-6AFB5AF9A4AA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7940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https://www.elsevier.com/connect/7-steps-to-publishing-in-a-scientific-journal</a:t>
            </a:r>
          </a:p>
          <a:p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https://www.ncbi.nlm.nih.gov/pmc/articles/PMC3474310/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https://journals.plos.org/plosone/s/editorial-and-peer-review-process#:~:text=PLOS%20ONE%20is%20a%20peer,related%20social%20sciences%20and%20humanities.</a:t>
            </a:r>
            <a:r>
              <a:rPr lang="en-US" sz="1800" b="0" i="0" dirty="0">
                <a:effectLst/>
                <a:latin typeface="Calibri" panose="020F0502020204030204" pitchFamily="34" charset="0"/>
              </a:rPr>
              <a:t>​</a:t>
            </a:r>
            <a:endParaRPr lang="en-US" b="0" i="0" dirty="0">
              <a:effectLst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F90BD-5DFA-4445-A6EE-6AFB5AF9A4A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2242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Details allow researchers keep each other accountable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Both showed discuss the imperfections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F90BD-5DFA-4445-A6EE-6AFB5AF9A4A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588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Don’t mention others in the class</a:t>
            </a:r>
          </a:p>
          <a:p>
            <a:r>
              <a:rPr lang="en-US" dirty="0"/>
              <a:t>Neural nets for increased predictive power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F90BD-5DFA-4445-A6EE-6AFB5AF9A4A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9785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https://www.elsevier.com/connect/7-steps-to-publishing-in-a-scientific-journal</a:t>
            </a:r>
          </a:p>
          <a:p>
            <a:endParaRPr lang="en-US"/>
          </a:p>
          <a:p>
            <a:r>
              <a:rPr lang="en-US"/>
              <a:t>https://www.ncbi.nlm.nih.gov/pmc/articles/PMC3474310/</a:t>
            </a:r>
          </a:p>
          <a:p>
            <a:endParaRPr lang="en-US"/>
          </a:p>
          <a:p>
            <a:r>
              <a:rPr lang="en-US"/>
              <a:t>https://journals.plos.org/plosone/s/editorial-and-peer-review-process#:~:text=PLOS%20ONE%20is%20a%20peer,related%20social%20sciences%20and%20humanities.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84F90BD-5DFA-4445-A6EE-6AFB5AF9A4AA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714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9007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63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4646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6473605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64553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1642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28534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196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239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6670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6114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51159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582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15298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075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5401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345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10/22/2020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02408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Relationship Id="rId4" Type="http://schemas.openxmlformats.org/officeDocument/2006/relationships/customXml" Target="../ink/ink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mbio.asm.org/content/7/3/e00809-16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957D-28A4-F948-9CB9-5E2183CB78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Retractions in Research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A8E167E-FF3E-6044-A862-618E6ECA35D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Larissa Pack</a:t>
            </a:r>
          </a:p>
        </p:txBody>
      </p:sp>
    </p:spTree>
    <p:extLst>
      <p:ext uri="{BB962C8B-B14F-4D97-AF65-F5344CB8AC3E}">
        <p14:creationId xmlns:p14="http://schemas.microsoft.com/office/powerpoint/2010/main" val="5571220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27914" cy="4195481"/>
          </a:xfrm>
        </p:spPr>
        <p:txBody>
          <a:bodyPr/>
          <a:lstStyle/>
          <a:p>
            <a:r>
              <a:rPr lang="en-US" dirty="0"/>
              <a:t>Most common bigrams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dirty="0"/>
              <a:t>Biological work</a:t>
            </a:r>
          </a:p>
          <a:p>
            <a:pPr lvl="2"/>
            <a:r>
              <a:rPr lang="en-US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b="1" u="sng" dirty="0"/>
              <a:t>Methodology of the project</a:t>
            </a:r>
          </a:p>
          <a:p>
            <a:pPr lvl="2"/>
            <a:r>
              <a:rPr lang="en-US" dirty="0"/>
              <a:t>Complementary research</a:t>
            </a:r>
          </a:p>
          <a:p>
            <a:pPr lvl="2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E4545F-BF38-481B-987D-8892BF7EA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0942823"/>
              </p:ext>
            </p:extLst>
          </p:nvPr>
        </p:nvGraphicFramePr>
        <p:xfrm>
          <a:off x="6471821" y="2052918"/>
          <a:ext cx="507802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39014">
                  <a:extLst>
                    <a:ext uri="{9D8B030D-6E8A-4147-A177-3AD203B41FA5}">
                      <a16:colId xmlns:a16="http://schemas.microsoft.com/office/drawing/2014/main" val="1998152037"/>
                    </a:ext>
                  </a:extLst>
                </a:gridCol>
                <a:gridCol w="2539014">
                  <a:extLst>
                    <a:ext uri="{9D8B030D-6E8A-4147-A177-3AD203B41FA5}">
                      <a16:colId xmlns:a16="http://schemas.microsoft.com/office/drawing/2014/main" val="599441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69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cancer cell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point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breast cancer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 interval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45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western blot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analysis performed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49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term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sample size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575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cycle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2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blood pressure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 female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69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compared control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s1 file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38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room temperature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previously described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44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proliferation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42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0905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27914" cy="4195481"/>
          </a:xfrm>
        </p:spPr>
        <p:txBody>
          <a:bodyPr/>
          <a:lstStyle/>
          <a:p>
            <a:r>
              <a:rPr lang="en-US" dirty="0"/>
              <a:t>Most common bigrams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dirty="0"/>
              <a:t>Biological work </a:t>
            </a:r>
          </a:p>
          <a:p>
            <a:pPr lvl="2"/>
            <a:r>
              <a:rPr lang="en-US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dirty="0"/>
              <a:t>Methodology of the project</a:t>
            </a:r>
          </a:p>
          <a:p>
            <a:pPr lvl="2"/>
            <a:r>
              <a:rPr lang="en-US" b="1" u="sng" dirty="0"/>
              <a:t>Complementary research</a:t>
            </a:r>
          </a:p>
          <a:p>
            <a:pPr lvl="2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E4545F-BF38-481B-987D-8892BF7EA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9802661"/>
              </p:ext>
            </p:extLst>
          </p:nvPr>
        </p:nvGraphicFramePr>
        <p:xfrm>
          <a:off x="6471821" y="2052918"/>
          <a:ext cx="507802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39014">
                  <a:extLst>
                    <a:ext uri="{9D8B030D-6E8A-4147-A177-3AD203B41FA5}">
                      <a16:colId xmlns:a16="http://schemas.microsoft.com/office/drawing/2014/main" val="1998152037"/>
                    </a:ext>
                  </a:extLst>
                </a:gridCol>
                <a:gridCol w="2539014">
                  <a:extLst>
                    <a:ext uri="{9D8B030D-6E8A-4147-A177-3AD203B41FA5}">
                      <a16:colId xmlns:a16="http://schemas.microsoft.com/office/drawing/2014/main" val="599441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69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cancer cell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point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breast cancer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 interval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45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western blot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analysis performed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49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term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sample size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575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cycle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2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blood pressure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 female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69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compared control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s1 file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38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room temperature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previously described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44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proliferation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42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4060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0FD066-FACB-4C5F-8CB3-21BFAB9F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What do these trends mean?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D47496-2337-48FA-A9DC-CAF8A719A2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Biological and human-based research articles may be </a:t>
            </a:r>
            <a:r>
              <a:rPr lang="en-US" u="sng" dirty="0"/>
              <a:t>more</a:t>
            </a:r>
            <a:r>
              <a:rPr lang="en-US" dirty="0"/>
              <a:t> likely to be retracted</a:t>
            </a:r>
          </a:p>
          <a:p>
            <a:pPr lvl="1"/>
            <a:r>
              <a:rPr lang="en-US" dirty="0"/>
              <a:t>Topics are extremely variant</a:t>
            </a:r>
          </a:p>
          <a:p>
            <a:pPr lvl="1"/>
            <a:r>
              <a:rPr lang="en-US" dirty="0"/>
              <a:t>Topics are very popular</a:t>
            </a:r>
          </a:p>
          <a:p>
            <a:r>
              <a:rPr lang="en-US" dirty="0"/>
              <a:t>Thorough research articles may be </a:t>
            </a:r>
            <a:r>
              <a:rPr lang="en-US" u="sng" dirty="0"/>
              <a:t>less</a:t>
            </a:r>
            <a:r>
              <a:rPr lang="en-US" dirty="0"/>
              <a:t> likely to be retracted</a:t>
            </a:r>
          </a:p>
          <a:p>
            <a:pPr lvl="1"/>
            <a:r>
              <a:rPr lang="en-US" dirty="0"/>
              <a:t>More data and details point to more thought in preparation</a:t>
            </a:r>
          </a:p>
          <a:p>
            <a:endParaRPr lang="en-US" dirty="0"/>
          </a:p>
          <a:p>
            <a:r>
              <a:rPr lang="en-US" b="1" dirty="0"/>
              <a:t>Do these trends lend themselves to being able to create effective models?</a:t>
            </a:r>
          </a:p>
        </p:txBody>
      </p:sp>
    </p:spTree>
    <p:extLst>
      <p:ext uri="{BB962C8B-B14F-4D97-AF65-F5344CB8AC3E}">
        <p14:creationId xmlns:p14="http://schemas.microsoft.com/office/powerpoint/2010/main" val="961782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0E9AFD-5904-0F4A-BD6D-2599D559D4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Can we determine if a research article will be retracted?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2C37A1-010D-6C47-9300-1D048B6632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Transformed the text of each article into binary columns </a:t>
            </a:r>
          </a:p>
          <a:p>
            <a:pPr lvl="1"/>
            <a:r>
              <a:rPr lang="en-US" dirty="0"/>
              <a:t>20,000 different words based on the articles</a:t>
            </a:r>
          </a:p>
          <a:p>
            <a:endParaRPr lang="en-US" dirty="0"/>
          </a:p>
          <a:p>
            <a:r>
              <a:rPr lang="en-US" dirty="0"/>
              <a:t>Several models attempted with different parameter settings</a:t>
            </a:r>
          </a:p>
          <a:p>
            <a:pPr lvl="1"/>
            <a:r>
              <a:rPr lang="en-US" dirty="0"/>
              <a:t>Naïve Bayes used to optimize the words used for each model</a:t>
            </a:r>
          </a:p>
          <a:p>
            <a:pPr lvl="1"/>
            <a:r>
              <a:rPr lang="en-US" dirty="0"/>
              <a:t>Decision tree classifier variants</a:t>
            </a:r>
          </a:p>
          <a:p>
            <a:pPr lvl="2"/>
            <a:r>
              <a:rPr lang="en-US" dirty="0"/>
              <a:t>Decision trees</a:t>
            </a:r>
          </a:p>
          <a:p>
            <a:pPr lvl="2"/>
            <a:r>
              <a:rPr lang="en-US" dirty="0"/>
              <a:t>Random forest</a:t>
            </a:r>
          </a:p>
          <a:p>
            <a:pPr lvl="2"/>
            <a:endParaRPr lang="en-US" dirty="0"/>
          </a:p>
          <a:p>
            <a:r>
              <a:rPr lang="en-US" dirty="0"/>
              <a:t>Optimized model for sensitivity and the number of retractions that were correctly determined by the model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DC3B63E6-7AAB-4670-B4E8-600F84E9D81E}"/>
                  </a:ext>
                </a:extLst>
              </p14:cNvPr>
              <p14:cNvContentPartPr/>
              <p14:nvPr/>
            </p14:nvContentPartPr>
            <p14:xfrm>
              <a:off x="4535783" y="4278880"/>
              <a:ext cx="360" cy="3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DC3B63E6-7AAB-4670-B4E8-600F84E9D81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526783" y="4269880"/>
                <a:ext cx="18000" cy="1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27473232-AA3B-4E9D-A925-2C260DA3C358}"/>
                  </a:ext>
                </a:extLst>
              </p14:cNvPr>
              <p14:cNvContentPartPr/>
              <p14:nvPr/>
            </p14:nvContentPartPr>
            <p14:xfrm>
              <a:off x="4447223" y="4447360"/>
              <a:ext cx="360" cy="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27473232-AA3B-4E9D-A925-2C260DA3C35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438223" y="4438360"/>
                <a:ext cx="18000" cy="1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475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DC65-226E-4AD8-B745-83F741F9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Can we determine if a research article will be retracted?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8E104C5B-D37C-4644-8811-6CC6504C2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9156613"/>
              </p:ext>
            </p:extLst>
          </p:nvPr>
        </p:nvGraphicFramePr>
        <p:xfrm>
          <a:off x="476436" y="2334828"/>
          <a:ext cx="11239128" cy="313427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3188">
                  <a:extLst>
                    <a:ext uri="{9D8B030D-6E8A-4147-A177-3AD203B41FA5}">
                      <a16:colId xmlns:a16="http://schemas.microsoft.com/office/drawing/2014/main" val="3643818958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680064096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4071608177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3169082401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908504454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486462803"/>
                    </a:ext>
                  </a:extLst>
                </a:gridCol>
              </a:tblGrid>
              <a:tr h="372862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 Variants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44394"/>
                  </a:ext>
                </a:extLst>
              </a:tr>
              <a:tr h="550415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Training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Testing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Sensitivity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Correct Retractions Detected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321881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90.8%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0.682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8632614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Max depth = 5,</a:t>
                      </a:r>
                    </a:p>
                    <a:p>
                      <a:pPr algn="ctr"/>
                      <a:r>
                        <a:rPr lang="en-US" sz="1400" dirty="0"/>
                        <a:t>Test size = 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92.2%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0.581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72205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0.313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352066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Boosted 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288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45445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DC65-226E-4AD8-B745-83F741F9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Can we determine if a research article will be retracted?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8E104C5B-D37C-4644-8811-6CC6504C2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10968172"/>
              </p:ext>
            </p:extLst>
          </p:nvPr>
        </p:nvGraphicFramePr>
        <p:xfrm>
          <a:off x="476436" y="2334828"/>
          <a:ext cx="11239128" cy="3134273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3188">
                  <a:extLst>
                    <a:ext uri="{9D8B030D-6E8A-4147-A177-3AD203B41FA5}">
                      <a16:colId xmlns:a16="http://schemas.microsoft.com/office/drawing/2014/main" val="3643818958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680064096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4071608177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3169082401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908504454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486462803"/>
                    </a:ext>
                  </a:extLst>
                </a:gridCol>
              </a:tblGrid>
              <a:tr h="372862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 Variants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44394"/>
                  </a:ext>
                </a:extLst>
              </a:tr>
              <a:tr h="550415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Training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Testing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Sensitivity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Correct Retractions Detected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321881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90.8%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0.682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262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632614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Max depth = 5,</a:t>
                      </a:r>
                    </a:p>
                    <a:p>
                      <a:pPr algn="ctr"/>
                      <a:r>
                        <a:rPr lang="en-US" sz="1400" dirty="0"/>
                        <a:t>Test size = 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93.8%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92.2%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0.581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72205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89.9%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0.313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352066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Boosted 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2886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446787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312222-E6D7-3345-8094-590E060DE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How do we further cultivate trust with the scientific community?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61486B-635D-914C-BAF3-7627AE884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Shift the academic focus</a:t>
            </a:r>
          </a:p>
          <a:p>
            <a:pPr lvl="1"/>
            <a:r>
              <a:rPr lang="en-US" dirty="0"/>
              <a:t>Reflected by keyword trends</a:t>
            </a:r>
          </a:p>
          <a:p>
            <a:pPr lvl="1"/>
            <a:r>
              <a:rPr lang="en-US" dirty="0"/>
              <a:t>Current research is very concerned with being seen, less with being accurate</a:t>
            </a:r>
          </a:p>
          <a:p>
            <a:pPr lvl="1"/>
            <a:endParaRPr lang="en-US" dirty="0"/>
          </a:p>
          <a:p>
            <a:r>
              <a:rPr lang="en-US" dirty="0"/>
              <a:t>Include the details</a:t>
            </a:r>
          </a:p>
          <a:p>
            <a:pPr lvl="1"/>
            <a:r>
              <a:rPr lang="en-US" dirty="0"/>
              <a:t>Reflected by bigram trends</a:t>
            </a:r>
          </a:p>
          <a:p>
            <a:pPr lvl="1"/>
            <a:r>
              <a:rPr lang="en-US" dirty="0"/>
              <a:t>Small changes in experimentation can make a large difference</a:t>
            </a:r>
          </a:p>
          <a:p>
            <a:pPr lvl="1"/>
            <a:endParaRPr lang="en-US" dirty="0"/>
          </a:p>
          <a:p>
            <a:r>
              <a:rPr lang="en-US" dirty="0"/>
              <a:t>Discuss the imperfections</a:t>
            </a:r>
          </a:p>
          <a:p>
            <a:pPr lvl="1"/>
            <a:r>
              <a:rPr lang="en-US" dirty="0"/>
              <a:t>Making mistakes is part of growth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34381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8AEA8-B035-B94A-93F7-25041FD25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41D814-CB12-B345-A943-D3502E7A63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Move datasets and models to Azure</a:t>
            </a:r>
          </a:p>
          <a:p>
            <a:r>
              <a:rPr lang="en-US" sz="2400" dirty="0"/>
              <a:t>Utilize topic modeling for current dataset</a:t>
            </a:r>
          </a:p>
          <a:p>
            <a:r>
              <a:rPr lang="en-US" sz="2400" dirty="0"/>
              <a:t>Explore other methods to better model imbalanced data</a:t>
            </a:r>
          </a:p>
          <a:p>
            <a:r>
              <a:rPr lang="en-US" sz="2400" dirty="0"/>
              <a:t>Develop more complex models</a:t>
            </a:r>
          </a:p>
          <a:p>
            <a:r>
              <a:rPr lang="en-US" sz="2400" dirty="0"/>
              <a:t>Apply findings to different academic journals and databases</a:t>
            </a:r>
          </a:p>
          <a:p>
            <a:r>
              <a:rPr lang="en-US" sz="2400" dirty="0"/>
              <a:t>Create a web application for others to use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0297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ED6225-85D8-44C9-97B7-2F8D4A85177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Retractions in Research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F6040F-740E-4CF9-A95D-417F953FBD3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Larissa Pack</a:t>
            </a:r>
          </a:p>
        </p:txBody>
      </p:sp>
    </p:spTree>
    <p:extLst>
      <p:ext uri="{BB962C8B-B14F-4D97-AF65-F5344CB8AC3E}">
        <p14:creationId xmlns:p14="http://schemas.microsoft.com/office/powerpoint/2010/main" val="159104643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A3A97-3117-7B4A-B5C9-72C6C6589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Publishing Academic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9B6703-50F9-E94E-8612-05BB78BE5A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Publication process</a:t>
            </a:r>
          </a:p>
          <a:p>
            <a:pPr lvl="2"/>
            <a:r>
              <a:rPr lang="en-US" dirty="0"/>
              <a:t>Complete a project</a:t>
            </a:r>
          </a:p>
          <a:p>
            <a:pPr lvl="2"/>
            <a:r>
              <a:rPr lang="en-US" dirty="0"/>
              <a:t>Create a manuscript</a:t>
            </a:r>
          </a:p>
          <a:p>
            <a:pPr lvl="2"/>
            <a:r>
              <a:rPr lang="en-US" dirty="0"/>
              <a:t>Send manuscript to a journal</a:t>
            </a:r>
          </a:p>
          <a:p>
            <a:pPr lvl="4"/>
            <a:r>
              <a:rPr lang="en-US" dirty="0"/>
              <a:t>Ex. PLOS ONE</a:t>
            </a:r>
          </a:p>
          <a:p>
            <a:pPr lvl="2"/>
            <a:r>
              <a:rPr lang="en-US" dirty="0"/>
              <a:t>Editors at the journal review manuscript</a:t>
            </a:r>
          </a:p>
          <a:p>
            <a:pPr lvl="2"/>
            <a:r>
              <a:rPr lang="en-US" dirty="0"/>
              <a:t>Editors determine further action</a:t>
            </a:r>
          </a:p>
          <a:p>
            <a:pPr lvl="4"/>
            <a:r>
              <a:rPr lang="en-US" dirty="0"/>
              <a:t>Accept</a:t>
            </a:r>
          </a:p>
          <a:p>
            <a:pPr lvl="4"/>
            <a:r>
              <a:rPr lang="en-US" dirty="0"/>
              <a:t>Revise and resubmit</a:t>
            </a:r>
          </a:p>
          <a:p>
            <a:pPr lvl="4"/>
            <a:r>
              <a:rPr lang="en-US" dirty="0"/>
              <a:t>Deny</a:t>
            </a:r>
          </a:p>
          <a:p>
            <a:pPr lvl="2"/>
            <a:r>
              <a:rPr lang="en-US" dirty="0"/>
              <a:t>If accepted by the editor, peer reviewed by others in the field</a:t>
            </a:r>
          </a:p>
          <a:p>
            <a:pPr lvl="4"/>
            <a:r>
              <a:rPr lang="en-US" dirty="0"/>
              <a:t>Accept</a:t>
            </a:r>
          </a:p>
          <a:p>
            <a:pPr lvl="4"/>
            <a:r>
              <a:rPr lang="en-US" dirty="0"/>
              <a:t>Revise and resubmit</a:t>
            </a:r>
          </a:p>
          <a:p>
            <a:pPr lvl="4"/>
            <a:r>
              <a:rPr lang="en-US" dirty="0"/>
              <a:t>Deny</a:t>
            </a:r>
          </a:p>
          <a:p>
            <a:pPr lvl="4"/>
            <a:endParaRPr lang="en-US" dirty="0"/>
          </a:p>
          <a:p>
            <a:pPr lvl="2"/>
            <a:endParaRPr lang="en-US" dirty="0"/>
          </a:p>
          <a:p>
            <a:pPr lvl="4"/>
            <a:endParaRPr lang="en-US" dirty="0"/>
          </a:p>
          <a:p>
            <a:endParaRPr lang="en-US" dirty="0"/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657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0DF0BE-C41C-7944-8445-19AFF9854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Academic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B3B57-A439-9449-ACF1-7B15E24054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644926"/>
            <a:ext cx="8025779" cy="4603473"/>
          </a:xfrm>
        </p:spPr>
        <p:txBody>
          <a:bodyPr/>
          <a:lstStyle/>
          <a:p>
            <a:r>
              <a:rPr lang="en-US" dirty="0"/>
              <a:t>Cutting-edge science, breakthrough technology, exploring medicine, discovering how people work</a:t>
            </a:r>
          </a:p>
          <a:p>
            <a:endParaRPr lang="en-US" dirty="0"/>
          </a:p>
          <a:p>
            <a:r>
              <a:rPr lang="en-US" dirty="0"/>
              <a:t>Takes place in universities, hospitals, and commercially</a:t>
            </a:r>
          </a:p>
          <a:p>
            <a:pPr lvl="1"/>
            <a:r>
              <a:rPr lang="en-US" dirty="0"/>
              <a:t>Over 250 top-tier research universities in the U.S.</a:t>
            </a:r>
          </a:p>
          <a:p>
            <a:endParaRPr lang="en-US" dirty="0"/>
          </a:p>
          <a:p>
            <a:r>
              <a:rPr lang="en-US" dirty="0"/>
              <a:t>For research to be utilized to its fullest extent, must publish results</a:t>
            </a:r>
          </a:p>
          <a:p>
            <a:pPr lvl="1"/>
            <a:r>
              <a:rPr lang="en-US" dirty="0"/>
              <a:t>Results are discussed in a manuscript and published in a journal</a:t>
            </a:r>
          </a:p>
          <a:p>
            <a:pPr lvl="1"/>
            <a:r>
              <a:rPr lang="en-US" dirty="0"/>
              <a:t>Some journals usually focus on specific topics; some have a wide variety of topics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26A368-5346-4D13-B9E7-569FD4180C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148" y="1400783"/>
            <a:ext cx="2057400" cy="146957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AF48989-C310-4400-A952-E3FDF5A279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98208" y="2273109"/>
            <a:ext cx="1739615" cy="231178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FE3A51E-C745-48E3-9BEF-B3B8268A50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31288" y="3244868"/>
            <a:ext cx="1865714" cy="104946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F134CAB-9D34-4A77-AC05-581FC70423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19862" y="4125657"/>
            <a:ext cx="1598239" cy="2122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8993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6358978-77E2-48C7-BC5E-359D74F62AC6}"/>
              </a:ext>
            </a:extLst>
          </p:cNvPr>
          <p:cNvSpPr/>
          <p:nvPr/>
        </p:nvSpPr>
        <p:spPr>
          <a:xfrm>
            <a:off x="4458218" y="5530816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1C502D-4D9A-41E6-BC44-5A302E31CFDB}"/>
              </a:ext>
            </a:extLst>
          </p:cNvPr>
          <p:cNvSpPr/>
          <p:nvPr/>
        </p:nvSpPr>
        <p:spPr>
          <a:xfrm>
            <a:off x="4458214" y="4536850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D3F3B9-2FD1-4B79-8952-B9A0C7B62500}"/>
              </a:ext>
            </a:extLst>
          </p:cNvPr>
          <p:cNvSpPr/>
          <p:nvPr/>
        </p:nvSpPr>
        <p:spPr>
          <a:xfrm>
            <a:off x="4458218" y="3522120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415055-87FF-4433-94A5-7F17FBA07D8B}"/>
              </a:ext>
            </a:extLst>
          </p:cNvPr>
          <p:cNvSpPr/>
          <p:nvPr/>
        </p:nvSpPr>
        <p:spPr>
          <a:xfrm>
            <a:off x="4458214" y="2485578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A57A3AF-FBB0-4C9D-94E7-E77EA0982E36}"/>
              </a:ext>
            </a:extLst>
          </p:cNvPr>
          <p:cNvSpPr/>
          <p:nvPr/>
        </p:nvSpPr>
        <p:spPr>
          <a:xfrm>
            <a:off x="4458217" y="1439652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FBCD75-A4F3-42A9-A839-CC72A26FA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Retracted Article Collection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31C991-213A-47DA-996F-F76DC09BEF3B}"/>
              </a:ext>
            </a:extLst>
          </p:cNvPr>
          <p:cNvSpPr txBox="1"/>
          <p:nvPr/>
        </p:nvSpPr>
        <p:spPr>
          <a:xfrm>
            <a:off x="4458218" y="1554101"/>
            <a:ext cx="327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Determine journals accessible using PMC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A20279-79B2-40F8-B971-0553806D5748}"/>
              </a:ext>
            </a:extLst>
          </p:cNvPr>
          <p:cNvSpPr txBox="1"/>
          <p:nvPr/>
        </p:nvSpPr>
        <p:spPr>
          <a:xfrm>
            <a:off x="4458214" y="2487480"/>
            <a:ext cx="3275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Use appropriate search terms for journal name and retraction to pull from PubMed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7980D9D-B09B-4A23-8974-80DBD13210A5}"/>
              </a:ext>
            </a:extLst>
          </p:cNvPr>
          <p:cNvSpPr txBox="1"/>
          <p:nvPr/>
        </p:nvSpPr>
        <p:spPr>
          <a:xfrm>
            <a:off x="4458218" y="3653599"/>
            <a:ext cx="327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Determine retracted article DOIs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C57ECDE-4599-46EA-B7BD-ABA51482CC3E}"/>
              </a:ext>
            </a:extLst>
          </p:cNvPr>
          <p:cNvSpPr txBox="1"/>
          <p:nvPr/>
        </p:nvSpPr>
        <p:spPr>
          <a:xfrm>
            <a:off x="4496371" y="4637000"/>
            <a:ext cx="32374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Use retracted article DOIs to pull from PMC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20D48B6-CAB0-4C02-BB7D-78EF77A54D90}"/>
              </a:ext>
            </a:extLst>
          </p:cNvPr>
          <p:cNvSpPr txBox="1"/>
          <p:nvPr/>
        </p:nvSpPr>
        <p:spPr>
          <a:xfrm>
            <a:off x="4458218" y="5660233"/>
            <a:ext cx="327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Obtain full-text of retracted articles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8F05CD4D-94DC-4315-86E1-FEED8F2CD371}"/>
              </a:ext>
            </a:extLst>
          </p:cNvPr>
          <p:cNvCxnSpPr>
            <a:cxnSpLocks/>
          </p:cNvCxnSpPr>
          <p:nvPr/>
        </p:nvCxnSpPr>
        <p:spPr>
          <a:xfrm>
            <a:off x="6114472" y="2318445"/>
            <a:ext cx="0" cy="1371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3302EE17-86ED-4624-9A66-6E1C7B93B938}"/>
              </a:ext>
            </a:extLst>
          </p:cNvPr>
          <p:cNvCxnSpPr>
            <a:cxnSpLocks/>
          </p:cNvCxnSpPr>
          <p:nvPr/>
        </p:nvCxnSpPr>
        <p:spPr>
          <a:xfrm>
            <a:off x="6114472" y="3384960"/>
            <a:ext cx="0" cy="1371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620108CC-49E7-4E7C-A931-2603489A6ADB}"/>
              </a:ext>
            </a:extLst>
          </p:cNvPr>
          <p:cNvCxnSpPr>
            <a:cxnSpLocks/>
          </p:cNvCxnSpPr>
          <p:nvPr/>
        </p:nvCxnSpPr>
        <p:spPr>
          <a:xfrm>
            <a:off x="6128326" y="4399690"/>
            <a:ext cx="0" cy="1371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C11DC5A7-23CA-4977-9EF1-79384523D6DA}"/>
              </a:ext>
            </a:extLst>
          </p:cNvPr>
          <p:cNvCxnSpPr>
            <a:cxnSpLocks/>
          </p:cNvCxnSpPr>
          <p:nvPr/>
        </p:nvCxnSpPr>
        <p:spPr>
          <a:xfrm>
            <a:off x="6128326" y="5367847"/>
            <a:ext cx="0" cy="13716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84408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6358978-77E2-48C7-BC5E-359D74F62AC6}"/>
              </a:ext>
            </a:extLst>
          </p:cNvPr>
          <p:cNvSpPr/>
          <p:nvPr/>
        </p:nvSpPr>
        <p:spPr>
          <a:xfrm>
            <a:off x="4458217" y="5203275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C1C502D-4D9A-41E6-BC44-5A302E31CFDB}"/>
              </a:ext>
            </a:extLst>
          </p:cNvPr>
          <p:cNvSpPr/>
          <p:nvPr/>
        </p:nvSpPr>
        <p:spPr>
          <a:xfrm>
            <a:off x="4458218" y="3995500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BD3F3B9-2FD1-4B79-8952-B9A0C7B62500}"/>
              </a:ext>
            </a:extLst>
          </p:cNvPr>
          <p:cNvSpPr/>
          <p:nvPr/>
        </p:nvSpPr>
        <p:spPr>
          <a:xfrm>
            <a:off x="4458218" y="2787725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415055-87FF-4433-94A5-7F17FBA07D8B}"/>
              </a:ext>
            </a:extLst>
          </p:cNvPr>
          <p:cNvSpPr/>
          <p:nvPr/>
        </p:nvSpPr>
        <p:spPr>
          <a:xfrm>
            <a:off x="4458217" y="1579953"/>
            <a:ext cx="3275564" cy="8309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FBCD75-A4F3-42A9-A839-CC72A26FA7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Non-Retracted Article Collection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CC37990-D1F8-470A-8832-B3DE99FEA16F}"/>
              </a:ext>
            </a:extLst>
          </p:cNvPr>
          <p:cNvSpPr txBox="1"/>
          <p:nvPr/>
        </p:nvSpPr>
        <p:spPr>
          <a:xfrm>
            <a:off x="4458217" y="1579952"/>
            <a:ext cx="32755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Use appropriate search terms for PLOS ONE articles from 2015-2019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07A6B5-06BC-48C9-9E19-D51DA5045E89}"/>
              </a:ext>
            </a:extLst>
          </p:cNvPr>
          <p:cNvSpPr txBox="1"/>
          <p:nvPr/>
        </p:nvSpPr>
        <p:spPr>
          <a:xfrm>
            <a:off x="4458218" y="2910835"/>
            <a:ext cx="32755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Determine non-retracted article DOIs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9588EF0-6662-41ED-8784-C24BADB87465}"/>
              </a:ext>
            </a:extLst>
          </p:cNvPr>
          <p:cNvSpPr txBox="1"/>
          <p:nvPr/>
        </p:nvSpPr>
        <p:spPr>
          <a:xfrm>
            <a:off x="4458218" y="4118610"/>
            <a:ext cx="3275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Use non-retracted articles DOIs to pull from PMC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0304A3E-76AE-4A06-BBF7-2CD5E5B8F41A}"/>
              </a:ext>
            </a:extLst>
          </p:cNvPr>
          <p:cNvSpPr txBox="1"/>
          <p:nvPr/>
        </p:nvSpPr>
        <p:spPr>
          <a:xfrm>
            <a:off x="4458217" y="5326385"/>
            <a:ext cx="3275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/>
              <a:t>Obtain full-text of non-retracted articles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1E32F79-4ED3-4B90-83CA-B15128D9BBCA}"/>
              </a:ext>
            </a:extLst>
          </p:cNvPr>
          <p:cNvCxnSpPr>
            <a:cxnSpLocks/>
          </p:cNvCxnSpPr>
          <p:nvPr/>
        </p:nvCxnSpPr>
        <p:spPr>
          <a:xfrm>
            <a:off x="6160655" y="2467685"/>
            <a:ext cx="0" cy="320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3F503FC-F722-4A14-8914-3D1C3465FF76}"/>
              </a:ext>
            </a:extLst>
          </p:cNvPr>
          <p:cNvCxnSpPr>
            <a:cxnSpLocks/>
          </p:cNvCxnSpPr>
          <p:nvPr/>
        </p:nvCxnSpPr>
        <p:spPr>
          <a:xfrm>
            <a:off x="6160655" y="3675460"/>
            <a:ext cx="0" cy="320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859A6E5D-6133-470C-8D4C-869A62F11DE4}"/>
              </a:ext>
            </a:extLst>
          </p:cNvPr>
          <p:cNvCxnSpPr>
            <a:cxnSpLocks/>
          </p:cNvCxnSpPr>
          <p:nvPr/>
        </p:nvCxnSpPr>
        <p:spPr>
          <a:xfrm>
            <a:off x="6174511" y="4883235"/>
            <a:ext cx="0" cy="32004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54435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74B946E-2B87-42D4-A636-92ED644D05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0227" y="96056"/>
            <a:ext cx="7231546" cy="6665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163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1ECB51-DDFE-4A32-A716-CA405EB75D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498" y="1567601"/>
            <a:ext cx="5991502" cy="383401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9277743-76BD-40CB-93A3-333A6A9EDC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6751" y="1567601"/>
            <a:ext cx="5890751" cy="3813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5252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892FA45-7980-4128-AC78-B7C471495F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8395" y="1635782"/>
            <a:ext cx="9795210" cy="35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8909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8D549F7-3F6C-4A6D-B34E-1319EC0BA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5271" y="1471612"/>
            <a:ext cx="9661457" cy="4952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744661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290354"/>
            <a:ext cx="4635636" cy="3958046"/>
          </a:xfrm>
        </p:spPr>
        <p:txBody>
          <a:bodyPr/>
          <a:lstStyle/>
          <a:p>
            <a:r>
              <a:rPr lang="en-US" dirty="0"/>
              <a:t>Most common single words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dirty="0"/>
              <a:t>Biological work</a:t>
            </a:r>
          </a:p>
          <a:p>
            <a:pPr lvl="2"/>
            <a:r>
              <a:rPr lang="en-US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dirty="0"/>
              <a:t>Methodology of the project</a:t>
            </a:r>
          </a:p>
          <a:p>
            <a:pPr lvl="2"/>
            <a:r>
              <a:rPr lang="en-US" dirty="0"/>
              <a:t>Complementary research</a:t>
            </a:r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D88DD90-9659-4BE9-B742-30CF56CA22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0772932"/>
              </p:ext>
            </p:extLst>
          </p:nvPr>
        </p:nvGraphicFramePr>
        <p:xfrm>
          <a:off x="6209224" y="1274175"/>
          <a:ext cx="3986836" cy="5366237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993418">
                  <a:extLst>
                    <a:ext uri="{9D8B030D-6E8A-4147-A177-3AD203B41FA5}">
                      <a16:colId xmlns:a16="http://schemas.microsoft.com/office/drawing/2014/main" val="3776907659"/>
                    </a:ext>
                  </a:extLst>
                </a:gridCol>
                <a:gridCol w="1993418">
                  <a:extLst>
                    <a:ext uri="{9D8B030D-6E8A-4147-A177-3AD203B41FA5}">
                      <a16:colId xmlns:a16="http://schemas.microsoft.com/office/drawing/2014/main" val="2447046120"/>
                    </a:ext>
                  </a:extLst>
                </a:gridCol>
              </a:tblGrid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7210047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antibody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difference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13050716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vitamin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higher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3021729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concentration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found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1748910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disease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year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8193306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cancer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total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0160486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treated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rate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5028962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showed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condition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5741985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tissue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non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6627549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hiv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first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1822700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increased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change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08808244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serum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age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9724318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line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factor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6924256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tumor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specie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6756653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human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participant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93184126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/>
                        <a:t>assay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individual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464169"/>
                  </a:ext>
                </a:extLst>
              </a:tr>
              <a:tr h="315661">
                <a:tc>
                  <a:txBody>
                    <a:bodyPr/>
                    <a:lstStyle/>
                    <a:p>
                      <a:r>
                        <a:rPr lang="en-US" sz="1400" dirty="0" err="1"/>
                        <a:t>dna</a:t>
                      </a:r>
                      <a:endParaRPr lang="en-US" sz="1400" dirty="0"/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223519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036357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7CF0-9EAD-40E2-A1AD-7226D8FD6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Models – Single Words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2BF7F98-05A1-4239-8AB1-0BCA4C481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849282"/>
              </p:ext>
            </p:extLst>
          </p:nvPr>
        </p:nvGraphicFramePr>
        <p:xfrm>
          <a:off x="1413030" y="2138238"/>
          <a:ext cx="9365940" cy="25815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3188">
                  <a:extLst>
                    <a:ext uri="{9D8B030D-6E8A-4147-A177-3AD203B41FA5}">
                      <a16:colId xmlns:a16="http://schemas.microsoft.com/office/drawing/2014/main" val="1861814452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513837461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529093088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576322042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329722366"/>
                    </a:ext>
                  </a:extLst>
                </a:gridCol>
              </a:tblGrid>
              <a:tr h="372862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Multinomial Naïve Bayes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937385"/>
                  </a:ext>
                </a:extLst>
              </a:tr>
              <a:tr h="550415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Training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Testing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Sensitivity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Correct Retractions Detected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413817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5,000 single words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76.6%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75.1%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0.469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180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08707903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20,000 single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85.3%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79.1%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564951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50,000 single words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81.9%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0.440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19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2247066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7CF0-9EAD-40E2-A1AD-7226D8FD67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Naïve Bayes Models – Bigrams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2BF7F98-05A1-4239-8AB1-0BCA4C481F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0149291"/>
              </p:ext>
            </p:extLst>
          </p:nvPr>
        </p:nvGraphicFramePr>
        <p:xfrm>
          <a:off x="1413030" y="2138238"/>
          <a:ext cx="9365940" cy="25815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3188">
                  <a:extLst>
                    <a:ext uri="{9D8B030D-6E8A-4147-A177-3AD203B41FA5}">
                      <a16:colId xmlns:a16="http://schemas.microsoft.com/office/drawing/2014/main" val="1861814452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513837461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529093088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576322042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329722366"/>
                    </a:ext>
                  </a:extLst>
                </a:gridCol>
              </a:tblGrid>
              <a:tr h="372862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/>
                        <a:t>Multinomial Naïve Bayes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7937385"/>
                  </a:ext>
                </a:extLst>
              </a:tr>
              <a:tr h="550415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Training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Testing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Sensitivity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Correct Retractions Detected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413817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5,000 bigrams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86.5%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86.2%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0.346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133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408707903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20,000 bigrams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88.9%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87.9%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0.203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2564951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50,000 bigrams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86.9%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86.2%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0.047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8519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81383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FDC65-226E-4AD8-B745-83F741F90B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Decision Tree Variants - Bigrams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8E104C5B-D37C-4644-8811-6CC6504C20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7221872"/>
              </p:ext>
            </p:extLst>
          </p:nvPr>
        </p:nvGraphicFramePr>
        <p:xfrm>
          <a:off x="476436" y="2334828"/>
          <a:ext cx="11239128" cy="258152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873188">
                  <a:extLst>
                    <a:ext uri="{9D8B030D-6E8A-4147-A177-3AD203B41FA5}">
                      <a16:colId xmlns:a16="http://schemas.microsoft.com/office/drawing/2014/main" val="3643818958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680064096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4071608177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3169082401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1908504454"/>
                    </a:ext>
                  </a:extLst>
                </a:gridCol>
                <a:gridCol w="1873188">
                  <a:extLst>
                    <a:ext uri="{9D8B030D-6E8A-4147-A177-3AD203B41FA5}">
                      <a16:colId xmlns:a16="http://schemas.microsoft.com/office/drawing/2014/main" val="2486462803"/>
                    </a:ext>
                  </a:extLst>
                </a:gridCol>
              </a:tblGrid>
              <a:tr h="372862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Decision Tree Variants</a:t>
                      </a:r>
                    </a:p>
                  </a:txBody>
                  <a:tcP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8144394"/>
                  </a:ext>
                </a:extLst>
              </a:tr>
              <a:tr h="550415"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Model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Parameters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Training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Testing Accuracy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Sensitivity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b="1" i="0" u="none" dirty="0">
                          <a:solidFill>
                            <a:schemeClr val="bg1"/>
                          </a:solidFill>
                        </a:rPr>
                        <a:t>Correct Retractions Detected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83321881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100%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89.3%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0.674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259</a:t>
                      </a:r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8632614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Decision Tree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Max depth = 5,</a:t>
                      </a:r>
                    </a:p>
                    <a:p>
                      <a:pPr algn="ctr"/>
                      <a:r>
                        <a:rPr lang="en-US" sz="1400" dirty="0"/>
                        <a:t>Test size = 0.3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91.5%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90.3%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6722059"/>
                  </a:ext>
                </a:extLst>
              </a:tr>
              <a:tr h="552749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Default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~100%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91.0%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0.391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/>
                        <a:t>150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03520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503870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1F3520-817E-5D4E-AE83-98200C204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Retraction of Academic Research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7E9C75-4F0F-A547-9527-26799396ED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7873" y="1719470"/>
            <a:ext cx="4318552" cy="4568475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1-2.5 : 10,000 published articles later retracted</a:t>
            </a:r>
          </a:p>
          <a:p>
            <a:endParaRPr lang="en-US" dirty="0"/>
          </a:p>
          <a:p>
            <a:r>
              <a:rPr lang="en-US" dirty="0"/>
              <a:t>Common reasons: unethical research, plagiarism</a:t>
            </a:r>
          </a:p>
          <a:p>
            <a:endParaRPr lang="en-US" dirty="0"/>
          </a:p>
          <a:p>
            <a:r>
              <a:rPr lang="en-US" dirty="0"/>
              <a:t>Consequences</a:t>
            </a:r>
          </a:p>
          <a:p>
            <a:pPr lvl="2"/>
            <a:r>
              <a:rPr lang="en-US" dirty="0"/>
              <a:t>Loss in credibility for the journal and the authors</a:t>
            </a:r>
          </a:p>
          <a:p>
            <a:pPr lvl="2"/>
            <a:r>
              <a:rPr lang="en-US" dirty="0"/>
              <a:t>Spread of misinformation</a:t>
            </a:r>
          </a:p>
          <a:p>
            <a:pPr lvl="2"/>
            <a:r>
              <a:rPr lang="en-US" b="1" dirty="0"/>
              <a:t>Increasing distrust of the scientific community both outside and in</a:t>
            </a:r>
          </a:p>
          <a:p>
            <a:pPr lvl="2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  <a:p>
            <a:pPr lvl="4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4933ECB-1B58-476D-BE60-E2FA9147B7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8472" y="1719470"/>
            <a:ext cx="6669572" cy="44316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915FA0E-CA3D-4538-A77F-6557336F96D7}"/>
              </a:ext>
            </a:extLst>
          </p:cNvPr>
          <p:cNvSpPr txBox="1"/>
          <p:nvPr/>
        </p:nvSpPr>
        <p:spPr>
          <a:xfrm>
            <a:off x="5267943" y="6287945"/>
            <a:ext cx="671864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hlinkClick r:id="rId4"/>
              </a:rPr>
              <a:t>Image Source</a:t>
            </a:r>
            <a:r>
              <a:rPr lang="en-US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520975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622CE-5573-495D-84B0-7E5E7E6057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 Values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1DC8954-8A86-4B6A-94FB-7FB53CE1EC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426762"/>
              </p:ext>
            </p:extLst>
          </p:nvPr>
        </p:nvGraphicFramePr>
        <p:xfrm>
          <a:off x="5411926" y="1556338"/>
          <a:ext cx="5704992" cy="4848944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852496">
                  <a:extLst>
                    <a:ext uri="{9D8B030D-6E8A-4147-A177-3AD203B41FA5}">
                      <a16:colId xmlns:a16="http://schemas.microsoft.com/office/drawing/2014/main" val="2810938194"/>
                    </a:ext>
                  </a:extLst>
                </a:gridCol>
                <a:gridCol w="2852496">
                  <a:extLst>
                    <a:ext uri="{9D8B030D-6E8A-4147-A177-3AD203B41FA5}">
                      <a16:colId xmlns:a16="http://schemas.microsoft.com/office/drawing/2014/main" val="1111887166"/>
                    </a:ext>
                  </a:extLst>
                </a:gridCol>
              </a:tblGrid>
              <a:tr h="683724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Word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Feature Importance Values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8677103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declare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0.217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088236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µg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0.128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403680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click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0.083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85898543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analysis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0.043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1116526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figures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0.035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1387959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number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0.024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454259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author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0.020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5233270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cancer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0.013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62827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please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0.010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191624"/>
                  </a:ext>
                </a:extLst>
              </a:tr>
              <a:tr h="416522"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non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/>
                        <a:t>0.009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9048225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C50E983-0DEC-41AE-81E4-F2C02673213E}"/>
              </a:ext>
            </a:extLst>
          </p:cNvPr>
          <p:cNvSpPr txBox="1"/>
          <p:nvPr/>
        </p:nvSpPr>
        <p:spPr>
          <a:xfrm>
            <a:off x="1075082" y="1780459"/>
            <a:ext cx="35202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Top 10 largest feature importance values for chosen optimized model</a:t>
            </a:r>
          </a:p>
        </p:txBody>
      </p:sp>
    </p:spTree>
    <p:extLst>
      <p:ext uri="{BB962C8B-B14F-4D97-AF65-F5344CB8AC3E}">
        <p14:creationId xmlns:p14="http://schemas.microsoft.com/office/powerpoint/2010/main" val="2827960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35CC6-E5ED-4C05-897C-D603316F6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F3F9A-E791-4726-9B5C-1C6BFE8F7E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1853248"/>
            <a:ext cx="8946541" cy="4395152"/>
          </a:xfrm>
        </p:spPr>
        <p:txBody>
          <a:bodyPr>
            <a:normAutofit/>
          </a:bodyPr>
          <a:lstStyle/>
          <a:p>
            <a:r>
              <a:rPr lang="en-US" sz="2600" dirty="0"/>
              <a:t>Are there trends in research articles that reflect if the article will be retracted?</a:t>
            </a:r>
          </a:p>
          <a:p>
            <a:endParaRPr lang="en-US" sz="2600" dirty="0"/>
          </a:p>
          <a:p>
            <a:r>
              <a:rPr lang="en-US" sz="2600" dirty="0"/>
              <a:t>Can a natural language processing model be used to determine if a research article will be retracted?</a:t>
            </a:r>
          </a:p>
          <a:p>
            <a:endParaRPr lang="en-US" sz="2600" dirty="0"/>
          </a:p>
          <a:p>
            <a:r>
              <a:rPr lang="en-US" sz="2600" dirty="0"/>
              <a:t>How do we further cultivate trust with the scientific community?</a:t>
            </a:r>
          </a:p>
        </p:txBody>
      </p:sp>
    </p:spTree>
    <p:extLst>
      <p:ext uri="{BB962C8B-B14F-4D97-AF65-F5344CB8AC3E}">
        <p14:creationId xmlns:p14="http://schemas.microsoft.com/office/powerpoint/2010/main" val="11003697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18889B-97C9-4C86-B3C2-42D158122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Collection and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51E48-6299-4004-875C-6BCECA9013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Data Collection</a:t>
            </a:r>
          </a:p>
          <a:p>
            <a:pPr lvl="1"/>
            <a:r>
              <a:rPr lang="en-US" dirty="0"/>
              <a:t>Over 10,000 articles were accessed from the PubMed and PMC database</a:t>
            </a:r>
          </a:p>
          <a:p>
            <a:pPr lvl="2"/>
            <a:r>
              <a:rPr lang="en-US" dirty="0"/>
              <a:t>17% retracted articles</a:t>
            </a:r>
          </a:p>
          <a:p>
            <a:pPr lvl="2"/>
            <a:r>
              <a:rPr lang="en-US" dirty="0"/>
              <a:t>83% non-retracted articles</a:t>
            </a:r>
          </a:p>
          <a:p>
            <a:pPr lvl="1"/>
            <a:r>
              <a:rPr lang="en-US" dirty="0"/>
              <a:t>Retracted articles across several different journals</a:t>
            </a:r>
          </a:p>
          <a:p>
            <a:pPr lvl="1"/>
            <a:r>
              <a:rPr lang="en-US" dirty="0"/>
              <a:t>Non-retracted articles taken from PLOS ONE journal</a:t>
            </a:r>
          </a:p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7FF2B-09E6-4F5B-B7FE-358823E052A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Data Cleaning</a:t>
            </a:r>
          </a:p>
          <a:p>
            <a:pPr lvl="1"/>
            <a:r>
              <a:rPr lang="en-US" dirty="0"/>
              <a:t>Removal</a:t>
            </a:r>
          </a:p>
          <a:p>
            <a:pPr lvl="2"/>
            <a:r>
              <a:rPr lang="en-US" dirty="0"/>
              <a:t>Duplicate articles</a:t>
            </a:r>
          </a:p>
          <a:p>
            <a:pPr lvl="2"/>
            <a:r>
              <a:rPr lang="en-US" dirty="0"/>
              <a:t>Null values for article full-text</a:t>
            </a:r>
          </a:p>
          <a:p>
            <a:pPr lvl="1"/>
            <a:r>
              <a:rPr lang="en-US" dirty="0"/>
              <a:t>Manipulations</a:t>
            </a:r>
          </a:p>
          <a:p>
            <a:pPr lvl="2"/>
            <a:r>
              <a:rPr lang="en-US" dirty="0"/>
              <a:t>Retraction binary column</a:t>
            </a:r>
          </a:p>
          <a:p>
            <a:pPr lvl="2"/>
            <a:r>
              <a:rPr lang="en-US" dirty="0"/>
              <a:t>Removed symbols, numbers, and any string longer than 45 characters from article full-text</a:t>
            </a:r>
          </a:p>
        </p:txBody>
      </p:sp>
    </p:spTree>
    <p:extLst>
      <p:ext uri="{BB962C8B-B14F-4D97-AF65-F5344CB8AC3E}">
        <p14:creationId xmlns:p14="http://schemas.microsoft.com/office/powerpoint/2010/main" val="27754362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0BE76-15D4-1943-BC48-23F1451F1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7549B-B325-874D-953C-A0FC8CB31B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4447692" cy="4195481"/>
          </a:xfrm>
        </p:spPr>
        <p:txBody>
          <a:bodyPr/>
          <a:lstStyle/>
          <a:p>
            <a:r>
              <a:rPr lang="en-US" dirty="0"/>
              <a:t>Keywords</a:t>
            </a:r>
          </a:p>
          <a:p>
            <a:pPr lvl="1"/>
            <a:r>
              <a:rPr lang="en-US" dirty="0"/>
              <a:t>Used in articles to help other researchers find the project when searching databases</a:t>
            </a:r>
          </a:p>
          <a:p>
            <a:pPr lvl="1"/>
            <a:endParaRPr lang="en-US" dirty="0"/>
          </a:p>
          <a:p>
            <a:r>
              <a:rPr lang="en-US" dirty="0"/>
              <a:t>78% of retracted articles from the journal PLOS ONE utilized keywords</a:t>
            </a:r>
          </a:p>
          <a:p>
            <a:r>
              <a:rPr lang="en-US" dirty="0"/>
              <a:t>0.01% non-retracted articles utilized keywords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9D0B83-9ADA-482B-B76C-D9AE9E72C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1005" y="2052918"/>
            <a:ext cx="5994884" cy="4094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822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27914" cy="4195481"/>
          </a:xfrm>
        </p:spPr>
        <p:txBody>
          <a:bodyPr/>
          <a:lstStyle/>
          <a:p>
            <a:r>
              <a:rPr lang="en-US" dirty="0"/>
              <a:t>Most common bigrams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dirty="0"/>
              <a:t>Biological work</a:t>
            </a:r>
          </a:p>
          <a:p>
            <a:pPr lvl="2"/>
            <a:r>
              <a:rPr lang="en-US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dirty="0"/>
              <a:t>Methodology of the project</a:t>
            </a:r>
          </a:p>
          <a:p>
            <a:pPr lvl="2"/>
            <a:r>
              <a:rPr lang="en-US" dirty="0"/>
              <a:t>Complementary research</a:t>
            </a: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E4545F-BF38-481B-987D-8892BF7EA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5460804"/>
              </p:ext>
            </p:extLst>
          </p:nvPr>
        </p:nvGraphicFramePr>
        <p:xfrm>
          <a:off x="6471821" y="2052918"/>
          <a:ext cx="507802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39014">
                  <a:extLst>
                    <a:ext uri="{9D8B030D-6E8A-4147-A177-3AD203B41FA5}">
                      <a16:colId xmlns:a16="http://schemas.microsoft.com/office/drawing/2014/main" val="1998152037"/>
                    </a:ext>
                  </a:extLst>
                </a:gridCol>
                <a:gridCol w="2539014">
                  <a:extLst>
                    <a:ext uri="{9D8B030D-6E8A-4147-A177-3AD203B41FA5}">
                      <a16:colId xmlns:a16="http://schemas.microsoft.com/office/drawing/2014/main" val="599441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69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cancer cell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point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breast cancer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 interval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45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western blot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analysis performed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49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term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sample size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575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cycle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2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blood pressure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 female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69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compared control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s1 file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38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room temperature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previously described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44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proliferation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42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21783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27914" cy="4195481"/>
          </a:xfrm>
        </p:spPr>
        <p:txBody>
          <a:bodyPr/>
          <a:lstStyle/>
          <a:p>
            <a:r>
              <a:rPr lang="en-US" dirty="0"/>
              <a:t>Most common bigrams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b="1" u="sng" dirty="0"/>
              <a:t>Biological work</a:t>
            </a:r>
          </a:p>
          <a:p>
            <a:pPr lvl="2"/>
            <a:r>
              <a:rPr lang="en-US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dirty="0"/>
              <a:t>Methodology of the project</a:t>
            </a:r>
          </a:p>
          <a:p>
            <a:pPr lvl="2"/>
            <a:r>
              <a:rPr lang="en-US" dirty="0"/>
              <a:t>Complementary research</a:t>
            </a:r>
          </a:p>
          <a:p>
            <a:pPr lvl="2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E4545F-BF38-481B-987D-8892BF7EA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7744859"/>
              </p:ext>
            </p:extLst>
          </p:nvPr>
        </p:nvGraphicFramePr>
        <p:xfrm>
          <a:off x="6471821" y="2052918"/>
          <a:ext cx="507802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39014">
                  <a:extLst>
                    <a:ext uri="{9D8B030D-6E8A-4147-A177-3AD203B41FA5}">
                      <a16:colId xmlns:a16="http://schemas.microsoft.com/office/drawing/2014/main" val="1998152037"/>
                    </a:ext>
                  </a:extLst>
                </a:gridCol>
                <a:gridCol w="2539014">
                  <a:extLst>
                    <a:ext uri="{9D8B030D-6E8A-4147-A177-3AD203B41FA5}">
                      <a16:colId xmlns:a16="http://schemas.microsoft.com/office/drawing/2014/main" val="599441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69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cancer cell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point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breast cancer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 interval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45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western blot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analysis performed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49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term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sample size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575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cycle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2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blood pressure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 female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69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compared control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s1 file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38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room temperature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previously described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44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proliferation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42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138703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60DA4-3202-4645-B7A4-A4DDE09A0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/>
              <a:t>Are there trends in retracted articles?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BF4A0D-8006-8D45-B4D4-F52D2C8561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3" y="2052918"/>
            <a:ext cx="5227914" cy="4195481"/>
          </a:xfrm>
        </p:spPr>
        <p:txBody>
          <a:bodyPr/>
          <a:lstStyle/>
          <a:p>
            <a:r>
              <a:rPr lang="en-US" dirty="0"/>
              <a:t>Most common bigrams found in retracted or non-retracted articles</a:t>
            </a:r>
          </a:p>
          <a:p>
            <a:pPr lvl="1"/>
            <a:r>
              <a:rPr lang="en-US" dirty="0"/>
              <a:t>Retraction article bigrams:</a:t>
            </a:r>
          </a:p>
          <a:p>
            <a:pPr lvl="2"/>
            <a:r>
              <a:rPr lang="en-US" dirty="0"/>
              <a:t>Biological work</a:t>
            </a:r>
          </a:p>
          <a:p>
            <a:pPr lvl="2"/>
            <a:r>
              <a:rPr lang="en-US" b="1" u="sng" dirty="0"/>
              <a:t>Human based work</a:t>
            </a:r>
          </a:p>
          <a:p>
            <a:pPr lvl="1"/>
            <a:r>
              <a:rPr lang="en-US" dirty="0"/>
              <a:t>Non-retraction article bigrams:</a:t>
            </a:r>
          </a:p>
          <a:p>
            <a:pPr lvl="2"/>
            <a:r>
              <a:rPr lang="en-US" dirty="0"/>
              <a:t>Methodology of the project</a:t>
            </a:r>
          </a:p>
          <a:p>
            <a:pPr lvl="2"/>
            <a:r>
              <a:rPr lang="en-US" dirty="0"/>
              <a:t>Complementary research</a:t>
            </a:r>
          </a:p>
          <a:p>
            <a:pPr lvl="2"/>
            <a:endParaRPr lang="en-US" dirty="0"/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CE4545F-BF38-481B-987D-8892BF7EA1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684232"/>
              </p:ext>
            </p:extLst>
          </p:nvPr>
        </p:nvGraphicFramePr>
        <p:xfrm>
          <a:off x="6471821" y="2052918"/>
          <a:ext cx="5078028" cy="370840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2539014">
                  <a:extLst>
                    <a:ext uri="{9D8B030D-6E8A-4147-A177-3AD203B41FA5}">
                      <a16:colId xmlns:a16="http://schemas.microsoft.com/office/drawing/2014/main" val="1998152037"/>
                    </a:ext>
                  </a:extLst>
                </a:gridCol>
                <a:gridCol w="2539014">
                  <a:extLst>
                    <a:ext uri="{9D8B030D-6E8A-4147-A177-3AD203B41FA5}">
                      <a16:colId xmlns:a16="http://schemas.microsoft.com/office/drawing/2014/main" val="59944117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Retraction Only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 Retraction Only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4692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cancer cell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time point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01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breast cancer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confidence interval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067452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western blot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analysis performed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4849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long term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sample size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355751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cycle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2828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blood pressure</a:t>
                      </a:r>
                    </a:p>
                  </a:txBody>
                  <a:tcP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male female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17698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compared control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s1 file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03889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room temperature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previously described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34491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cell proliferation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---</a:t>
                      </a:r>
                    </a:p>
                  </a:txBody>
                  <a:tcPr>
                    <a:solidFill>
                      <a:srgbClr val="E9ED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44233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96676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491</TotalTime>
  <Words>1639</Words>
  <Application>Microsoft Office PowerPoint</Application>
  <PresentationFormat>Widescreen</PresentationFormat>
  <Paragraphs>486</Paragraphs>
  <Slides>30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5" baseType="lpstr">
      <vt:lpstr>Arial</vt:lpstr>
      <vt:lpstr>Calibri</vt:lpstr>
      <vt:lpstr>Century Gothic</vt:lpstr>
      <vt:lpstr>Wingdings 3</vt:lpstr>
      <vt:lpstr>Ion</vt:lpstr>
      <vt:lpstr>Retractions in Research</vt:lpstr>
      <vt:lpstr>Academic Research</vt:lpstr>
      <vt:lpstr>Retraction of Academic Research</vt:lpstr>
      <vt:lpstr>Questions to Answer</vt:lpstr>
      <vt:lpstr>Data Collection and Cleaning</vt:lpstr>
      <vt:lpstr>Are there trends in retracted articles?</vt:lpstr>
      <vt:lpstr>Are there trends in retracted articles?</vt:lpstr>
      <vt:lpstr>Are there trends in retracted articles?</vt:lpstr>
      <vt:lpstr>Are there trends in retracted articles?</vt:lpstr>
      <vt:lpstr>Are there trends in retracted articles?</vt:lpstr>
      <vt:lpstr>Are there trends in retracted articles?</vt:lpstr>
      <vt:lpstr>What do these trends mean?</vt:lpstr>
      <vt:lpstr>Can we determine if a research article will be retracted?</vt:lpstr>
      <vt:lpstr>Can we determine if a research article will be retracted?</vt:lpstr>
      <vt:lpstr>Can we determine if a research article will be retracted?</vt:lpstr>
      <vt:lpstr>How do we further cultivate trust with the scientific community?</vt:lpstr>
      <vt:lpstr>Future Work</vt:lpstr>
      <vt:lpstr>Retractions in Research</vt:lpstr>
      <vt:lpstr>Publishing Academic Research</vt:lpstr>
      <vt:lpstr>Retracted Article Collection</vt:lpstr>
      <vt:lpstr>Non-Retracted Article Collection</vt:lpstr>
      <vt:lpstr>PowerPoint Presentation</vt:lpstr>
      <vt:lpstr>PowerPoint Presentation</vt:lpstr>
      <vt:lpstr>PowerPoint Presentation</vt:lpstr>
      <vt:lpstr>PowerPoint Presentation</vt:lpstr>
      <vt:lpstr>Are there trends in retracted articles?</vt:lpstr>
      <vt:lpstr>Naïve Bayes Models – Single Words</vt:lpstr>
      <vt:lpstr>Naïve Bayes Models – Bigrams</vt:lpstr>
      <vt:lpstr>Decision Tree Variants - Bigrams</vt:lpstr>
      <vt:lpstr>Feature Importance Values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Article Retraction Project</dc:title>
  <dc:creator>Larissa Pack</dc:creator>
  <cp:lastModifiedBy>Larissa Pack</cp:lastModifiedBy>
  <cp:revision>45</cp:revision>
  <dcterms:created xsi:type="dcterms:W3CDTF">2020-10-20T20:16:41Z</dcterms:created>
  <dcterms:modified xsi:type="dcterms:W3CDTF">2020-10-22T21:06:11Z</dcterms:modified>
</cp:coreProperties>
</file>

<file path=docProps/thumbnail.jpeg>
</file>